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</p:sldIdLst>
  <p:sldSz cx="12192000" cy="6858000"/>
  <p:notesSz cx="6858000" cy="9144000"/>
  <p:embeddedFontLst>
    <p:embeddedFont>
      <p:font typeface="Lucida Sans" panose="020B0602030504020204" pitchFamily="34" charset="0"/>
      <p:regular r:id="rId51"/>
      <p:bold r:id="rId52"/>
      <p:italic r:id="rId53"/>
      <p:boldItalic r:id="rId54"/>
    </p:embeddedFont>
    <p:embeddedFont>
      <p:font typeface="Tahoma" panose="020B0604030504040204" pitchFamily="34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Language#/media/File:Floor_7a_bookstacks_in_Sterling_Memorial_Library.jp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ons.wikimedia.org/w/index.php?title=Special:Search&amp;limit=500&amp;offset=0&amp;ns0=1&amp;ns6=1&amp;ns12=1&amp;ns14=1&amp;ns100=1&amp;ns106=1&amp;search=Autonomous+cars&amp;advancedSearch-current=%7b%7d" TargetMode="External"/><Relationship Id="rId5" Type="http://schemas.openxmlformats.org/officeDocument/2006/relationships/hyperlink" Target="https://commons.wikimedia.org/wiki/File:Waveform_of_Habana_syndrome_sound.png" TargetMode="External"/><Relationship Id="rId4" Type="http://schemas.openxmlformats.org/officeDocument/2006/relationships/hyperlink" Target="https://commons.wikimedia.org/wiki/File:EmiMa-099-semantic-segmentation.png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Language#/media/File:Floor_7a_bookstacks_in_Sterling_Memorial_Library.jp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ons.wikimedia.org/w/index.php?title=Special:Search&amp;limit=500&amp;offset=0&amp;ns0=1&amp;ns6=1&amp;ns12=1&amp;ns14=1&amp;ns100=1&amp;ns106=1&amp;search=Autonomous+cars&amp;advancedSearch-current=%7b%7d" TargetMode="External"/><Relationship Id="rId5" Type="http://schemas.openxmlformats.org/officeDocument/2006/relationships/hyperlink" Target="https://commons.wikimedia.org/wiki/File:Waveform_of_Habana_syndrome_sound.png" TargetMode="External"/><Relationship Id="rId4" Type="http://schemas.openxmlformats.org/officeDocument/2006/relationships/hyperlink" Target="https://commons.wikimedia.org/wiki/File:EmiMa-099-semantic-segmentation.png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xxPcy5Gr4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xxPcy5Gr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Problem: making sense of complex, unstructured sensory inputs. Images, speech, text, video, etc.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https://commons.wikimedia.org/wiki/Language#/media/File:Floor_7a_bookstacks_in_Sterling_Memorial_Library.jpg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https://commons.wikimedia.org/wiki/File:EmiMa-099-semantic-segmentation.png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https://commons.wikimedia.org/wiki/File:Waveform_of_Habana_syndrome_sound.png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https://commons.wikimedia.org/w/index.php?title=Special:Search&amp;limit=500&amp;offset=0&amp;ns0=1&amp;ns6=1&amp;ns12=1&amp;ns14=1&amp;ns100=1&amp;ns106=1&amp;search=Autonomous+cars&amp;advancedSearch-current={}</a:t>
            </a:r>
            <a:endParaRPr/>
          </a:p>
        </p:txBody>
      </p:sp>
      <p:sp>
        <p:nvSpPr>
          <p:cNvPr id="201" name="Google Shape;20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Problem: making sense of complex, unstructured sensory inputs. Images, speech, text, video, etc.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https://commons.wikimedia.org/wiki/Language#/media/File:Floor_7a_bookstacks_in_Sterling_Memorial_Library.jpg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https://commons.wikimedia.org/wiki/File:EmiMa-099-semantic-segmentation.png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https://commons.wikimedia.org/wiki/File:Waveform_of_Habana_syndrome_sound.png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https://commons.wikimedia.org/w/index.php?title=Special:Search&amp;limit=500&amp;offset=0&amp;ns0=1&amp;ns6=1&amp;ns12=1&amp;ns14=1&amp;ns100=1&amp;ns106=1&amp;search=Autonomous+cars&amp;advancedSearch-current={}</a:t>
            </a:r>
            <a:endParaRPr/>
          </a:p>
        </p:txBody>
      </p:sp>
      <p:sp>
        <p:nvSpPr>
          <p:cNvPr id="218" name="Google Shape;21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concerned with statistical generative 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Graphics: purely based on prior knowledge. Difficult to scale. Developing the field took a very long time. Still not entirely solved, active area of research.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Motivation: Reduce the amount of prior knowledge and use data. (machine learning)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cannot do something purely based on data. Known impossibility results. Even in discrete spaces, scaling of sample complexity would be doubly-exponential.</a:t>
            </a:r>
            <a:endParaRPr/>
          </a:p>
        </p:txBody>
      </p:sp>
      <p:sp>
        <p:nvSpPr>
          <p:cNvPr id="269" name="Google Shape;26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https://www.youtube.com/watch?v=XOxxPcy5Gr4</a:t>
            </a:r>
            <a:endParaRPr/>
          </a:p>
        </p:txBody>
      </p:sp>
      <p:sp>
        <p:nvSpPr>
          <p:cNvPr id="338" name="Google Shape;33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https://www.youtube.com/watch?v=XOxxPcy5Gr4</a:t>
            </a:r>
            <a:endParaRPr/>
          </a:p>
        </p:txBody>
      </p:sp>
      <p:sp>
        <p:nvSpPr>
          <p:cNvPr id="352" name="Google Shape;35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https://deepmind.com/blog/wavenet-generative-model-raw-audio/ </a:t>
            </a:r>
            <a:endParaRPr/>
          </a:p>
        </p:txBody>
      </p:sp>
      <p:sp>
        <p:nvSpPr>
          <p:cNvPr id="401" name="Google Shape;40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https://www.youtube.com/watch?time_continue=1&amp;v=9reHvktowLY</a:t>
            </a:r>
            <a:endParaRPr/>
          </a:p>
        </p:txBody>
      </p:sp>
      <p:sp>
        <p:nvSpPr>
          <p:cNvPr id="508" name="Google Shape;508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https://www.youtube.com/watch?time_continue=1&amp;v=9reHvktowLY</a:t>
            </a:r>
            <a:endParaRPr/>
          </a:p>
        </p:txBody>
      </p:sp>
      <p:sp>
        <p:nvSpPr>
          <p:cNvPr id="520" name="Google Shape;52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  <a:defRPr sz="3600" b="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947319" y="-1508918"/>
            <a:ext cx="42973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09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737600" y="647700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1/20/2025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Presented by    Dr. Muhammad Nouman Noor</a:t>
            </a:r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~kuleshov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rPr>
              <a:t>National University of Computer and Emerging Sciences</a:t>
            </a:r>
            <a:endParaRPr sz="1800" b="1" i="0" u="none" strike="noStrike" cap="none">
              <a:solidFill>
                <a:srgbClr val="0099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2400301" y="2589242"/>
            <a:ext cx="73913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5791" dir="3378596" algn="ctr" rotWithShape="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 to Course 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2552700" y="4829633"/>
            <a:ext cx="7086600" cy="110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Presented By: Dr. Muhammad Nouman Noor</a:t>
            </a:r>
            <a:endParaRPr dirty="0"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Department of AI and Data Science</a:t>
            </a:r>
          </a:p>
          <a:p>
            <a:pPr marL="0" marR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2060"/>
                </a:solidFill>
              </a:rPr>
              <a:t>Developed By. Dr. Akhtar Jamil</a:t>
            </a:r>
            <a:endParaRPr sz="500" dirty="0"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AI-5004 Adv. Topics in Generative AI</a:t>
            </a:r>
            <a:endParaRPr dirty="0"/>
          </a:p>
        </p:txBody>
      </p:sp>
      <p:pic>
        <p:nvPicPr>
          <p:cNvPr id="98" name="Google Shape;98;p13" descr="National University of Computer and Emerging Sciences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349478"/>
            <a:ext cx="954108" cy="95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Generative models are a class of </a:t>
            </a:r>
            <a:r>
              <a:rPr lang="en-US">
                <a:solidFill>
                  <a:srgbClr val="0070C0"/>
                </a:solidFill>
              </a:rPr>
              <a:t>statistical models </a:t>
            </a:r>
            <a:r>
              <a:rPr lang="en-US"/>
              <a:t>used in machine learning that focus on the </a:t>
            </a:r>
            <a:r>
              <a:rPr lang="en-US">
                <a:solidFill>
                  <a:schemeClr val="accent6"/>
                </a:solidFill>
              </a:rPr>
              <a:t>generation of new data instances</a:t>
            </a:r>
            <a:r>
              <a:rPr lang="en-US"/>
              <a:t>. 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Generative models used in </a:t>
            </a:r>
            <a:r>
              <a:rPr lang="en-US" b="1"/>
              <a:t>unsupervised machine learning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They try understanding and replicating the complex </a:t>
            </a:r>
            <a:r>
              <a:rPr lang="en-US">
                <a:solidFill>
                  <a:srgbClr val="FF0000"/>
                </a:solidFill>
              </a:rPr>
              <a:t>probability  distributions</a:t>
            </a:r>
            <a:r>
              <a:rPr lang="en-US"/>
              <a:t> of training data.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Capture the essence of data </a:t>
            </a:r>
            <a:r>
              <a:rPr lang="en-US">
                <a:solidFill>
                  <a:srgbClr val="0F22B1"/>
                </a:solidFill>
              </a:rPr>
              <a:t>- its patterns, variations, and structure</a:t>
            </a:r>
            <a:r>
              <a:rPr lang="en-US"/>
              <a:t> - and can produce new data that follows the same statistical properties.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They contrast with </a:t>
            </a:r>
            <a:r>
              <a:rPr lang="en-US">
                <a:solidFill>
                  <a:srgbClr val="00B0F0"/>
                </a:solidFill>
              </a:rPr>
              <a:t>discriminative models</a:t>
            </a:r>
            <a:r>
              <a:rPr lang="en-US"/>
              <a:t>, which are designed to distinguish between different kinds of data instances. 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What are Generative Models?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Generative Models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Generative learn the </a:t>
            </a:r>
            <a:r>
              <a:rPr lang="en-US">
                <a:solidFill>
                  <a:srgbClr val="7030A0"/>
                </a:solidFill>
              </a:rPr>
              <a:t>joint probability distribution </a:t>
            </a:r>
            <a:r>
              <a:rPr lang="en-US"/>
              <a:t>P(X, Y) , where  X  is the input data and  Y  is the output label.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They understand how the data is generated in terms of a </a:t>
            </a:r>
            <a:r>
              <a:rPr lang="en-US">
                <a:solidFill>
                  <a:srgbClr val="FF0000"/>
                </a:solidFill>
              </a:rPr>
              <a:t>probabilistic model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models can generate new data points that is </a:t>
            </a:r>
            <a:r>
              <a:rPr lang="en-US">
                <a:solidFill>
                  <a:srgbClr val="00B0F0"/>
                </a:solidFill>
              </a:rPr>
              <a:t>similar to the training data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e.g. Gaussian Mixture Models, Hidden Markov Models, Naive Bayes, Variational Autoencoders (VAEs), and Generative Adversarial Networks (GANs).</a:t>
            </a: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Discriminative Vs Generative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 b="1"/>
              <a:t>Discriminative Models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Discriminative models learn the </a:t>
            </a:r>
            <a:r>
              <a:rPr lang="en-US" sz="2800">
                <a:solidFill>
                  <a:srgbClr val="00B0F0"/>
                </a:solidFill>
              </a:rPr>
              <a:t>conditional probability  </a:t>
            </a:r>
            <a:r>
              <a:rPr lang="en-US" sz="2800"/>
              <a:t>P(Y | X) , which is the probability of the output label  Y  given the input data  X . 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They focus on the </a:t>
            </a:r>
            <a:r>
              <a:rPr lang="en-US" sz="2800">
                <a:solidFill>
                  <a:srgbClr val="FF0000"/>
                </a:solidFill>
              </a:rPr>
              <a:t>boundary between classes</a:t>
            </a:r>
            <a:r>
              <a:rPr lang="en-US" sz="2800"/>
              <a:t>.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These models are used to </a:t>
            </a:r>
            <a:r>
              <a:rPr lang="en-US" sz="2800">
                <a:solidFill>
                  <a:srgbClr val="FF0000"/>
                </a:solidFill>
              </a:rPr>
              <a:t>distinguish between different types of data </a:t>
            </a:r>
            <a:r>
              <a:rPr lang="en-US" sz="2800"/>
              <a:t>points. 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They </a:t>
            </a:r>
            <a:r>
              <a:rPr lang="en-US" sz="2800">
                <a:solidFill>
                  <a:srgbClr val="00B050"/>
                </a:solidFill>
              </a:rPr>
              <a:t>do not inherently generate new data points </a:t>
            </a:r>
            <a:r>
              <a:rPr lang="en-US" sz="2800"/>
              <a:t>but classify input data into predefined categories.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rgbClr val="00B050"/>
              </a:buClr>
              <a:buSzPct val="100000"/>
              <a:buChar char="•"/>
            </a:pPr>
            <a:r>
              <a:rPr lang="en-US" sz="2800">
                <a:solidFill>
                  <a:srgbClr val="00B050"/>
                </a:solidFill>
              </a:rPr>
              <a:t>Examples include </a:t>
            </a:r>
            <a:r>
              <a:rPr lang="en-US" sz="2800"/>
              <a:t>Logistic Regression, Support Vector Machines, Decision Trees, and most of the Neural Networks used for classification tasks.</a:t>
            </a:r>
            <a:endParaRPr/>
          </a:p>
          <a:p>
            <a:pPr marL="342900" lvl="0" indent="-178435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Discriminative Vs Generative Model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What are Generative Models?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1707968" y="3950799"/>
            <a:ext cx="23972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High-Resolution Images</a:t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1863899" y="6144180"/>
            <a:ext cx="1902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Paragraphs of Text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7530793" y="3727015"/>
            <a:ext cx="15985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Speech</a:t>
            </a:r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838200" y="1718704"/>
            <a:ext cx="10515600" cy="45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Generative machine learning algorithms model complex, </a:t>
            </a:r>
            <a:r>
              <a:rPr lang="en-US" sz="2400" b="1"/>
              <a:t>high-dimensional</a:t>
            </a:r>
            <a:r>
              <a:rPr lang="en-US" sz="2400"/>
              <a:t> objects.</a:t>
            </a:r>
            <a:endParaRPr/>
          </a:p>
        </p:txBody>
      </p:sp>
      <p:pic>
        <p:nvPicPr>
          <p:cNvPr id="208" name="Google Shape;208;p25" descr="File:Waveform of Habana syndrome soun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9352" y="2286001"/>
            <a:ext cx="4421700" cy="12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 descr="350+ High Resolution Pictures [HQ] | Download Free Images on Unspla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1" y="2197574"/>
            <a:ext cx="3261762" cy="171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4339643"/>
            <a:ext cx="3376583" cy="186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 descr="AI in Anomaly Detection: Uncovering Hidden Threats in Data in Real Time"/>
          <p:cNvPicPr preferRelativeResize="0"/>
          <p:nvPr/>
        </p:nvPicPr>
        <p:blipFill rotWithShape="1">
          <a:blip r:embed="rId6">
            <a:alphaModFix/>
          </a:blip>
          <a:srcRect r="32769" b="15555"/>
          <a:stretch/>
        </p:blipFill>
        <p:spPr>
          <a:xfrm>
            <a:off x="6559352" y="4021592"/>
            <a:ext cx="4421700" cy="225166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What are Generative Models?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1"/>
          </p:nvPr>
        </p:nvSpPr>
        <p:spPr>
          <a:xfrm>
            <a:off x="838200" y="1718704"/>
            <a:ext cx="10515600" cy="45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Generative machine learning algorithms model complex, </a:t>
            </a:r>
            <a:r>
              <a:rPr lang="en-US" sz="2400" b="1"/>
              <a:t>high-dimensional</a:t>
            </a:r>
            <a:r>
              <a:rPr lang="en-US" sz="2400"/>
              <a:t> objects.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32719"/>
            <a:ext cx="4672263" cy="350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000" y="3012192"/>
            <a:ext cx="4535995" cy="325953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1925053" y="2490616"/>
            <a:ext cx="23140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Discriminative Models</a:t>
            </a: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7595938" y="2490616"/>
            <a:ext cx="19979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Generative Models</a:t>
            </a: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Discriminative vs. Generative Models</a:t>
            </a:r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381000" y="1676400"/>
            <a:ext cx="10869118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Generative models can do </a:t>
            </a:r>
            <a:r>
              <a:rPr lang="en-US" dirty="0">
                <a:solidFill>
                  <a:srgbClr val="00B0F0"/>
                </a:solidFill>
              </a:rPr>
              <a:t>everything that discriminative models can do</a:t>
            </a:r>
            <a:r>
              <a:rPr lang="en-US" dirty="0"/>
              <a:t>: e.g., prediction (can get conditional p(</a:t>
            </a:r>
            <a:r>
              <a:rPr lang="en-US" dirty="0" err="1"/>
              <a:t>y|x</a:t>
            </a:r>
            <a:r>
              <a:rPr lang="en-US" dirty="0"/>
              <a:t>) from p(</a:t>
            </a:r>
            <a:r>
              <a:rPr lang="en-US" dirty="0" err="1"/>
              <a:t>x,y</a:t>
            </a:r>
            <a:r>
              <a:rPr lang="en-US" dirty="0"/>
              <a:t>) via Bayes’ rule).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But generative models can also do much more!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Generating new x’s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dirty="0"/>
              <a:t>Handling missing inputs in x</a:t>
            </a:r>
            <a:endParaRPr dirty="0"/>
          </a:p>
        </p:txBody>
      </p:sp>
      <p:sp>
        <p:nvSpPr>
          <p:cNvPr id="236" name="Google Shape;236;p27" descr="Generated by DALL·E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735" y="3502384"/>
            <a:ext cx="5737156" cy="297461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58751" y="3171132"/>
            <a:ext cx="5006774" cy="291109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Discriminative vs. Generative Models</a:t>
            </a:r>
            <a:endParaRPr/>
          </a:p>
        </p:txBody>
      </p:sp>
      <p:grpSp>
        <p:nvGrpSpPr>
          <p:cNvPr id="250" name="Google Shape;250;p28"/>
          <p:cNvGrpSpPr/>
          <p:nvPr/>
        </p:nvGrpSpPr>
        <p:grpSpPr>
          <a:xfrm>
            <a:off x="3891838" y="1651703"/>
            <a:ext cx="4408323" cy="1579333"/>
            <a:chOff x="7733626" y="3059668"/>
            <a:chExt cx="3548331" cy="1579333"/>
          </a:xfrm>
        </p:grpSpPr>
        <p:sp>
          <p:nvSpPr>
            <p:cNvPr id="251" name="Google Shape;251;p28"/>
            <p:cNvSpPr/>
            <p:nvPr/>
          </p:nvSpPr>
          <p:spPr>
            <a:xfrm>
              <a:off x="7877922" y="3684049"/>
              <a:ext cx="3180793" cy="699903"/>
            </a:xfrm>
            <a:prstGeom prst="rect">
              <a:avLst/>
            </a:prstGeom>
            <a:solidFill>
              <a:srgbClr val="C5D8F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Generative Model</a:t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733626" y="3059668"/>
              <a:ext cx="3548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“generate an image of a person with six cars”</a:t>
              </a:r>
              <a:endParaRPr/>
            </a:p>
          </p:txBody>
        </p:sp>
        <p:cxnSp>
          <p:nvCxnSpPr>
            <p:cNvPr id="253" name="Google Shape;253;p28"/>
            <p:cNvCxnSpPr/>
            <p:nvPr/>
          </p:nvCxnSpPr>
          <p:spPr>
            <a:xfrm>
              <a:off x="9103103" y="3429000"/>
              <a:ext cx="0" cy="291219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4" name="Google Shape;254;p28"/>
            <p:cNvCxnSpPr/>
            <p:nvPr/>
          </p:nvCxnSpPr>
          <p:spPr>
            <a:xfrm>
              <a:off x="9103103" y="4347782"/>
              <a:ext cx="0" cy="291219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Discriminative vs. Generative Models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generative model </a:t>
            </a:r>
            <a:r>
              <a:rPr lang="en-US">
                <a:solidFill>
                  <a:srgbClr val="00B0F0"/>
                </a:solidFill>
              </a:rPr>
              <a:t>can also be used for prediction</a:t>
            </a:r>
            <a:r>
              <a:rPr lang="en-US"/>
              <a:t>, because we can derive the conditional p(y|x) from the joint p(x,y) via Bayes’ rule.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generative model can also do more!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Handling missing inputs in x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Generating new x’s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Conditional generation of p(x|y)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And much more!</a:t>
            </a:r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838200" y="5461239"/>
            <a:ext cx="11045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P(X=                    | Caption = “A black table with 6 chairs”)</a:t>
            </a:r>
            <a:endParaRPr/>
          </a:p>
        </p:txBody>
      </p:sp>
      <p:pic>
        <p:nvPicPr>
          <p:cNvPr id="262" name="Google Shape;262;p29" descr="dining table set placed beside glass windo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5257799"/>
            <a:ext cx="1701800" cy="113510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body" idx="1"/>
          </p:nvPr>
        </p:nvSpPr>
        <p:spPr>
          <a:xfrm>
            <a:off x="838200" y="1825627"/>
            <a:ext cx="10515600" cy="265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In the context, of probabilistic generative modeling: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Data: </a:t>
            </a:r>
            <a:r>
              <a:rPr lang="en-US"/>
              <a:t>samples from data distribution (e.g., images of bedrooms)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Prior knowledge: </a:t>
            </a:r>
            <a:r>
              <a:rPr lang="en-US"/>
              <a:t>parametric form of the model (e.g., Gaussian distribution), objective function (e.g., maximum likelihood), optimization algorithm, etc.</a:t>
            </a:r>
            <a:endParaRPr sz="2400" b="1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</p:txBody>
      </p:sp>
      <p:sp>
        <p:nvSpPr>
          <p:cNvPr id="272" name="Google Shape;272;p3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p30"/>
          <p:cNvGrpSpPr/>
          <p:nvPr/>
        </p:nvGrpSpPr>
        <p:grpSpPr>
          <a:xfrm>
            <a:off x="4027627" y="4671256"/>
            <a:ext cx="3652177" cy="369332"/>
            <a:chOff x="7448601" y="4815463"/>
            <a:chExt cx="3652175" cy="369333"/>
          </a:xfrm>
        </p:grpSpPr>
        <p:cxnSp>
          <p:nvCxnSpPr>
            <p:cNvPr id="274" name="Google Shape;274;p30"/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75" name="Google Shape;275;p30"/>
            <p:cNvSpPr txBox="1"/>
            <p:nvPr/>
          </p:nvSpPr>
          <p:spPr>
            <a:xfrm>
              <a:off x="8469159" y="4815463"/>
              <a:ext cx="2631617" cy="369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probability P(x) of image x</a:t>
              </a:r>
              <a:endParaRPr/>
            </a:p>
          </p:txBody>
        </p:sp>
      </p:grpSp>
      <p:sp>
        <p:nvSpPr>
          <p:cNvPr id="276" name="Google Shape;276;p30"/>
          <p:cNvSpPr/>
          <p:nvPr/>
        </p:nvSpPr>
        <p:spPr>
          <a:xfrm>
            <a:off x="937048" y="4515558"/>
            <a:ext cx="2763622" cy="1668679"/>
          </a:xfrm>
          <a:prstGeom prst="rect">
            <a:avLst/>
          </a:prstGeom>
          <a:solidFill>
            <a:srgbClr val="C5D8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probability distribution P( )</a:t>
            </a:r>
            <a:endParaRPr/>
          </a:p>
        </p:txBody>
      </p:sp>
      <p:pic>
        <p:nvPicPr>
          <p:cNvPr id="277" name="Google Shape;277;p30" descr="bedroom containing various item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482160" y="2024381"/>
            <a:ext cx="1446595" cy="964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30"/>
          <p:cNvGrpSpPr/>
          <p:nvPr/>
        </p:nvGrpSpPr>
        <p:grpSpPr>
          <a:xfrm>
            <a:off x="7144408" y="5267992"/>
            <a:ext cx="3224095" cy="916246"/>
            <a:chOff x="2853369" y="5712063"/>
            <a:chExt cx="3224095" cy="916246"/>
          </a:xfrm>
        </p:grpSpPr>
        <p:pic>
          <p:nvPicPr>
            <p:cNvPr id="279" name="Google Shape;279;p30" descr="beige bed with mattres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53369" y="5720148"/>
              <a:ext cx="1182838" cy="887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0" descr="white bedspread on black metal b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03782" y="5712063"/>
              <a:ext cx="1373682" cy="9162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0"/>
            <p:cNvSpPr txBox="1"/>
            <p:nvPr/>
          </p:nvSpPr>
          <p:spPr>
            <a:xfrm>
              <a:off x="4274545" y="6015210"/>
              <a:ext cx="304892" cy="300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</p:grpSp>
      <p:sp>
        <p:nvSpPr>
          <p:cNvPr id="282" name="Google Shape;282;p30"/>
          <p:cNvSpPr txBox="1">
            <a:spLocks noGrp="1"/>
          </p:cNvSpPr>
          <p:nvPr>
            <p:ph type="title"/>
          </p:nvPr>
        </p:nvSpPr>
        <p:spPr>
          <a:xfrm>
            <a:off x="167390" y="394532"/>
            <a:ext cx="118572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Generative Modeling: A Statistical &amp; Probabilistic Approach</a:t>
            </a:r>
            <a:endParaRPr/>
          </a:p>
        </p:txBody>
      </p:sp>
      <p:grpSp>
        <p:nvGrpSpPr>
          <p:cNvPr id="283" name="Google Shape;283;p30"/>
          <p:cNvGrpSpPr/>
          <p:nvPr/>
        </p:nvGrpSpPr>
        <p:grpSpPr>
          <a:xfrm>
            <a:off x="4047009" y="5556020"/>
            <a:ext cx="2799699" cy="369332"/>
            <a:chOff x="7448601" y="4851321"/>
            <a:chExt cx="2799698" cy="369333"/>
          </a:xfrm>
        </p:grpSpPr>
        <p:cxnSp>
          <p:nvCxnSpPr>
            <p:cNvPr id="284" name="Google Shape;284;p30"/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5" name="Google Shape;285;p30"/>
            <p:cNvSpPr txBox="1"/>
            <p:nvPr/>
          </p:nvSpPr>
          <p:spPr>
            <a:xfrm>
              <a:off x="8469159" y="4851321"/>
              <a:ext cx="1779140" cy="369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samples x from P</a:t>
              </a:r>
              <a:endParaRPr/>
            </a:p>
          </p:txBody>
        </p:sp>
      </p:grpSp>
      <p:sp>
        <p:nvSpPr>
          <p:cNvPr id="286" name="Google Shape;286;p3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287" name="Google Shape;287;p3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Deep Generative Models</a:t>
            </a:r>
            <a:endParaRPr/>
          </a:p>
        </p:txBody>
      </p:sp>
      <p:sp>
        <p:nvSpPr>
          <p:cNvPr id="295" name="Google Shape;295;p31"/>
          <p:cNvSpPr txBox="1">
            <a:spLocks noGrp="1"/>
          </p:cNvSpPr>
          <p:nvPr>
            <p:ph type="body" idx="1"/>
          </p:nvPr>
        </p:nvSpPr>
        <p:spPr>
          <a:xfrm>
            <a:off x="368491" y="1825631"/>
            <a:ext cx="11559652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 probability distribution</a:t>
            </a:r>
            <a:r>
              <a:rPr lang="en-US" b="1"/>
              <a:t> </a:t>
            </a:r>
            <a:r>
              <a:rPr lang="en-US"/>
              <a:t>p(x) will be specified using </a:t>
            </a:r>
            <a:r>
              <a:rPr lang="en-US" b="1"/>
              <a:t>deep neural networks</a:t>
            </a:r>
            <a:endParaRPr/>
          </a:p>
        </p:txBody>
      </p:sp>
      <p:pic>
        <p:nvPicPr>
          <p:cNvPr id="296" name="Google Shape;2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2185" y="2447409"/>
            <a:ext cx="8661400" cy="38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/>
          <p:nvPr/>
        </p:nvSpPr>
        <p:spPr>
          <a:xfrm>
            <a:off x="10481529" y="6308209"/>
            <a:ext cx="1131464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Radford et al.</a:t>
            </a: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659647" y="3242318"/>
            <a:ext cx="1660479" cy="50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Latent Vector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</a:t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10217415" y="2848618"/>
            <a:ext cx="1865195" cy="50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High-Dimensional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3695387" y="5873256"/>
            <a:ext cx="3421962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of Convolutional Upsampling Layers</a:t>
            </a:r>
            <a:endParaRPr/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000" y="5644655"/>
            <a:ext cx="53340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2100" y="3888643"/>
            <a:ext cx="4064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87831" y="3494943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Review of Previous Lecture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Modelling Probability Distribution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Bayesian Networks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Goals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/>
        </p:nvSpPr>
        <p:spPr>
          <a:xfrm>
            <a:off x="1085272" y="3075057"/>
            <a:ext cx="91040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Deep Generative Models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Generative Art</a:t>
            </a:r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5474600" y="2913966"/>
            <a:ext cx="64126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“generate an art containing mountains and a small house”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ChatGPT-4</a:t>
            </a:r>
            <a:endParaRPr sz="2000" i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3" descr="A house in a valley with mountains in th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799" y="1323073"/>
            <a:ext cx="5169801" cy="51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>
            <a:spLocks noGrp="1"/>
          </p:cNvSpPr>
          <p:nvPr>
            <p:ph type="title"/>
          </p:nvPr>
        </p:nvSpPr>
        <p:spPr>
          <a:xfrm>
            <a:off x="6199909" y="136584"/>
            <a:ext cx="45932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Generative Art</a:t>
            </a:r>
            <a:endParaRPr/>
          </a:p>
        </p:txBody>
      </p:sp>
      <p:sp>
        <p:nvSpPr>
          <p:cNvPr id="330" name="Google Shape;330;p34"/>
          <p:cNvSpPr txBox="1"/>
          <p:nvPr/>
        </p:nvSpPr>
        <p:spPr>
          <a:xfrm>
            <a:off x="6172200" y="2514600"/>
            <a:ext cx="573810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“Generate an art where a professor explains a hard topic and students are enjoying”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ChatGPT-4</a:t>
            </a:r>
            <a:r>
              <a:rPr lang="en-US" sz="2400" b="0" i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i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34" descr="A person standing in front of a classroom with a chalk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57201"/>
            <a:ext cx="6096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Generating Photorealistic Human Faces</a:t>
            </a:r>
            <a:endParaRPr/>
          </a:p>
        </p:txBody>
      </p:sp>
      <p:sp>
        <p:nvSpPr>
          <p:cNvPr id="341" name="Google Shape;341;p35"/>
          <p:cNvSpPr txBox="1"/>
          <p:nvPr/>
        </p:nvSpPr>
        <p:spPr>
          <a:xfrm>
            <a:off x="7859975" y="5898358"/>
            <a:ext cx="41909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Generating Photorealistic Human Face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5" descr="A realistic image of a woman holding a child in her arms, sitting inside a train. The woman is looking out the window thoughtfully, while the child is resting comfortably in her arms. The interior of the train is modern and well-lit, with other passengers visible in the background. The scene conveys a sense of travel, care, and the warmth of the relationship between the woman and the child. The view outside the window shows a blur of passing scenery, illustrating the motion of the train.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09" y="1314450"/>
            <a:ext cx="4229099" cy="42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9975" y="1485900"/>
            <a:ext cx="41910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205491" y="5448299"/>
            <a:ext cx="573810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“Generate a realistic Image of a woman with a child in her hand sitting on a train ”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ChatGPT-4</a:t>
            </a:r>
            <a:r>
              <a:rPr lang="en-US" sz="2400" b="0" i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i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348" name="Google Shape;348;p3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Generating Photorealistic Human Faces</a:t>
            </a:r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10136323" y="6308209"/>
            <a:ext cx="1914652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Karras et al., 2018 </a:t>
            </a:r>
            <a:endParaRPr/>
          </a:p>
        </p:txBody>
      </p:sp>
      <p:pic>
        <p:nvPicPr>
          <p:cNvPr id="356" name="Google Shape;356;p36" descr="Progressive Growing of GANs for Improved Quality, Stability, and Vari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675" y="1576607"/>
            <a:ext cx="8126673" cy="45915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358" name="Google Shape;358;p3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359" name="Google Shape;359;p3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Living Portraits</a:t>
            </a:r>
            <a:endParaRPr/>
          </a:p>
        </p:txBody>
      </p:sp>
      <p:sp>
        <p:nvSpPr>
          <p:cNvPr id="366" name="Google Shape;366;p37"/>
          <p:cNvSpPr txBox="1"/>
          <p:nvPr/>
        </p:nvSpPr>
        <p:spPr>
          <a:xfrm>
            <a:off x="10136323" y="6308209"/>
            <a:ext cx="1914652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Samsung AI Lab</a:t>
            </a:r>
            <a:endParaRPr/>
          </a:p>
        </p:txBody>
      </p:sp>
      <p:pic>
        <p:nvPicPr>
          <p:cNvPr id="367" name="Google Shape;367;p37" descr="AI brings Mona Lisa to lif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9895" y="1690688"/>
            <a:ext cx="7767053" cy="438838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369" name="Google Shape;369;p3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370" name="Google Shape;370;p3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Enhancement and Super-Resolution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91408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Uses a conditional generative model  </a:t>
            </a:r>
            <a:r>
              <a:rPr lang="en-US" b="1"/>
              <a:t>P( high res image | low res image)</a:t>
            </a:r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9715" y="2756554"/>
            <a:ext cx="7941172" cy="315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 descr="http://geoffreylitt.com/images/article_images/enhance/21.svg?1519070704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2784263"/>
            <a:ext cx="3303420" cy="339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 txBox="1"/>
          <p:nvPr/>
        </p:nvSpPr>
        <p:spPr>
          <a:xfrm>
            <a:off x="10435989" y="6254760"/>
            <a:ext cx="1377941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Ledig et al., 2017</a:t>
            </a:r>
            <a:endParaRPr/>
          </a:p>
        </p:txBody>
      </p:sp>
      <p:sp>
        <p:nvSpPr>
          <p:cNvPr id="382" name="Google Shape;382;p38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383" name="Google Shape;383;p3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384" name="Google Shape;384;p3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088" y="1662979"/>
            <a:ext cx="9308727" cy="468257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9"/>
          <p:cNvSpPr/>
          <p:nvPr/>
        </p:nvSpPr>
        <p:spPr>
          <a:xfrm>
            <a:off x="10285888" y="6281006"/>
            <a:ext cx="1131464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Radford et al.</a:t>
            </a:r>
            <a:endParaRPr/>
          </a:p>
        </p:txBody>
      </p:sp>
      <p:pic>
        <p:nvPicPr>
          <p:cNvPr id="392" name="Google Shape;39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39351" y="533600"/>
            <a:ext cx="12954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/>
          <p:nvPr/>
        </p:nvSpPr>
        <p:spPr>
          <a:xfrm>
            <a:off x="6477000" y="1649526"/>
            <a:ext cx="5022687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 the generative models learns high-level concepts from data (similing, man, woman, etc.). We can use these to perform complex semantic manipulations over images.</a:t>
            </a:r>
            <a:endParaRPr/>
          </a:p>
        </p:txBody>
      </p:sp>
      <p:sp>
        <p:nvSpPr>
          <p:cNvPr id="394" name="Google Shape;39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Representation Learning</a:t>
            </a:r>
            <a:endParaRPr/>
          </a:p>
        </p:txBody>
      </p:sp>
      <p:sp>
        <p:nvSpPr>
          <p:cNvPr id="395" name="Google Shape;395;p39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396" name="Google Shape;396;p39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397" name="Google Shape;397;p3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Generating Realistic Human Speech</a:t>
            </a:r>
            <a:endParaRPr/>
          </a:p>
        </p:txBody>
      </p:sp>
      <p:sp>
        <p:nvSpPr>
          <p:cNvPr id="404" name="Google Shape;404;p4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Generative model of speech signals</a:t>
            </a:r>
            <a:endParaRPr/>
          </a:p>
        </p:txBody>
      </p:sp>
      <p:pic>
        <p:nvPicPr>
          <p:cNvPr id="405" name="Google Shape;40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6" y="2724025"/>
            <a:ext cx="7004425" cy="321957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0"/>
          <p:cNvSpPr txBox="1"/>
          <p:nvPr/>
        </p:nvSpPr>
        <p:spPr>
          <a:xfrm>
            <a:off x="9307559" y="6342770"/>
            <a:ext cx="1990160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 den Oord et al, 2016c</a:t>
            </a:r>
            <a:endParaRPr/>
          </a:p>
        </p:txBody>
      </p:sp>
      <p:pic>
        <p:nvPicPr>
          <p:cNvPr id="407" name="Google Shape;40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7631" y="2297303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0"/>
          <p:cNvSpPr txBox="1"/>
          <p:nvPr/>
        </p:nvSpPr>
        <p:spPr>
          <a:xfrm>
            <a:off x="9167160" y="2417437"/>
            <a:ext cx="950709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Parametric</a:t>
            </a:r>
            <a:endParaRPr/>
          </a:p>
        </p:txBody>
      </p:sp>
      <p:pic>
        <p:nvPicPr>
          <p:cNvPr id="409" name="Google Shape;40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7631" y="304184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0"/>
          <p:cNvSpPr txBox="1"/>
          <p:nvPr/>
        </p:nvSpPr>
        <p:spPr>
          <a:xfrm>
            <a:off x="9167149" y="3106108"/>
            <a:ext cx="1191224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Concatenative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7631" y="378637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0"/>
          <p:cNvSpPr txBox="1"/>
          <p:nvPr/>
        </p:nvSpPr>
        <p:spPr>
          <a:xfrm>
            <a:off x="9167157" y="3884372"/>
            <a:ext cx="831959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WaveNet</a:t>
            </a: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0"/>
          <p:cNvSpPr/>
          <p:nvPr/>
        </p:nvSpPr>
        <p:spPr>
          <a:xfrm>
            <a:off x="8101705" y="2183131"/>
            <a:ext cx="3714160" cy="2311008"/>
          </a:xfrm>
          <a:prstGeom prst="rect">
            <a:avLst/>
          </a:prstGeom>
          <a:noFill/>
          <a:ln w="381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7631" y="460530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0"/>
          <p:cNvSpPr txBox="1"/>
          <p:nvPr/>
        </p:nvSpPr>
        <p:spPr>
          <a:xfrm>
            <a:off x="9167159" y="4725365"/>
            <a:ext cx="1177117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Unconditional</a:t>
            </a:r>
            <a:endParaRPr/>
          </a:p>
        </p:txBody>
      </p:sp>
      <p:sp>
        <p:nvSpPr>
          <p:cNvPr id="416" name="Google Shape;416;p40"/>
          <p:cNvSpPr txBox="1"/>
          <p:nvPr/>
        </p:nvSpPr>
        <p:spPr>
          <a:xfrm>
            <a:off x="8101716" y="1759612"/>
            <a:ext cx="1205843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to Speech</a:t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6273" y="5322412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0"/>
          <p:cNvSpPr txBox="1"/>
          <p:nvPr/>
        </p:nvSpPr>
        <p:spPr>
          <a:xfrm>
            <a:off x="9130572" y="5432052"/>
            <a:ext cx="604653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Music</a:t>
            </a: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420" name="Google Shape;420;p4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421" name="Google Shape;421;p4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Signal Processing and Signal Enhancement</a:t>
            </a:r>
            <a:endParaRPr/>
          </a:p>
        </p:txBody>
      </p:sp>
      <p:sp>
        <p:nvSpPr>
          <p:cNvPr id="427" name="Google Shape;427;p41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764187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Audio super-resolution</a:t>
            </a:r>
            <a:r>
              <a:rPr lang="en-US" sz="2400"/>
              <a:t> using a conditional model  </a:t>
            </a:r>
            <a:r>
              <a:rPr lang="en-US" sz="2400" b="1"/>
              <a:t>P(high-res | low-res audio signal).</a:t>
            </a:r>
            <a:endParaRPr b="1"/>
          </a:p>
        </p:txBody>
      </p:sp>
      <p:sp>
        <p:nvSpPr>
          <p:cNvPr id="428" name="Google Shape;428;p41" descr="http://geoffreylitt.com/images/article_images/enhance/21.svg?1519070704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41"/>
          <p:cNvGrpSpPr/>
          <p:nvPr/>
        </p:nvGrpSpPr>
        <p:grpSpPr>
          <a:xfrm>
            <a:off x="570377" y="2667000"/>
            <a:ext cx="10326224" cy="3887788"/>
            <a:chOff x="556364" y="4425838"/>
            <a:chExt cx="6899695" cy="2076563"/>
          </a:xfrm>
        </p:grpSpPr>
        <p:grpSp>
          <p:nvGrpSpPr>
            <p:cNvPr id="430" name="Google Shape;430;p41"/>
            <p:cNvGrpSpPr/>
            <p:nvPr/>
          </p:nvGrpSpPr>
          <p:grpSpPr>
            <a:xfrm>
              <a:off x="556364" y="4425838"/>
              <a:ext cx="6899695" cy="2076563"/>
              <a:chOff x="556364" y="4425838"/>
              <a:chExt cx="6899695" cy="2076563"/>
            </a:xfrm>
          </p:grpSpPr>
          <p:pic>
            <p:nvPicPr>
              <p:cNvPr id="431" name="Google Shape;431;p41"/>
              <p:cNvPicPr preferRelativeResize="0"/>
              <p:nvPr/>
            </p:nvPicPr>
            <p:blipFill rotWithShape="1">
              <a:blip r:embed="rId3">
                <a:alphaModFix/>
              </a:blip>
              <a:srcRect l="25631"/>
              <a:stretch/>
            </p:blipFill>
            <p:spPr>
              <a:xfrm>
                <a:off x="556364" y="4425838"/>
                <a:ext cx="4191101" cy="20765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2" name="Google Shape;432;p41"/>
              <p:cNvSpPr txBox="1"/>
              <p:nvPr/>
            </p:nvSpPr>
            <p:spPr>
              <a:xfrm>
                <a:off x="6156763" y="4800600"/>
                <a:ext cx="885507" cy="1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Low-res signal</a:t>
                </a:r>
                <a:endParaRPr/>
              </a:p>
            </p:txBody>
          </p:sp>
          <p:sp>
            <p:nvSpPr>
              <p:cNvPr id="433" name="Google Shape;433;p41"/>
              <p:cNvSpPr txBox="1"/>
              <p:nvPr/>
            </p:nvSpPr>
            <p:spPr>
              <a:xfrm>
                <a:off x="6213324" y="5680239"/>
                <a:ext cx="1242735" cy="191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High-res audio signal</a:t>
                </a:r>
                <a:endParaRPr/>
              </a:p>
            </p:txBody>
          </p:sp>
        </p:grpSp>
        <p:pic>
          <p:nvPicPr>
            <p:cNvPr id="434" name="Google Shape;434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59603" y="4680466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59603" y="556010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1"/>
          <p:cNvSpPr txBox="1"/>
          <p:nvPr/>
        </p:nvSpPr>
        <p:spPr>
          <a:xfrm>
            <a:off x="9982649" y="6161796"/>
            <a:ext cx="1638975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Kuleshov et al., 2017</a:t>
            </a:r>
            <a:endParaRPr/>
          </a:p>
        </p:txBody>
      </p:sp>
      <p:sp>
        <p:nvSpPr>
          <p:cNvPr id="437" name="Google Shape;437;p4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438" name="Google Shape;438;p4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439" name="Google Shape;439;p4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1981200" y="3009900"/>
            <a:ext cx="7239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Review of Previous Lecture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>
            <a:spLocks noGrp="1"/>
          </p:cNvSpPr>
          <p:nvPr>
            <p:ph type="title"/>
          </p:nvPr>
        </p:nvSpPr>
        <p:spPr>
          <a:xfrm>
            <a:off x="3200401" y="457200"/>
            <a:ext cx="50292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Language Generation</a:t>
            </a:r>
            <a:endParaRPr/>
          </a:p>
        </p:txBody>
      </p:sp>
      <p:pic>
        <p:nvPicPr>
          <p:cNvPr id="445" name="Google Shape;44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599" y="1690688"/>
            <a:ext cx="6810375" cy="288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3833" y="1828800"/>
            <a:ext cx="4709568" cy="217188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449" name="Google Shape;449;p4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609600"/>
            <a:ext cx="4701947" cy="217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3011318"/>
            <a:ext cx="4816257" cy="230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0453" y="375031"/>
            <a:ext cx="5075360" cy="290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3299285"/>
            <a:ext cx="4846740" cy="321591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3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Language Generation</a:t>
            </a:r>
            <a:endParaRPr/>
          </a:p>
        </p:txBody>
      </p:sp>
      <p:pic>
        <p:nvPicPr>
          <p:cNvPr id="466" name="Google Shape;466;p44"/>
          <p:cNvPicPr preferRelativeResize="0"/>
          <p:nvPr/>
        </p:nvPicPr>
        <p:blipFill rotWithShape="1">
          <a:blip r:embed="rId3">
            <a:alphaModFix/>
          </a:blip>
          <a:srcRect r="18723" b="28429"/>
          <a:stretch/>
        </p:blipFill>
        <p:spPr>
          <a:xfrm>
            <a:off x="838206" y="2643943"/>
            <a:ext cx="4528929" cy="164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4"/>
          <p:cNvPicPr preferRelativeResize="0"/>
          <p:nvPr/>
        </p:nvPicPr>
        <p:blipFill rotWithShape="1">
          <a:blip r:embed="rId4">
            <a:alphaModFix/>
          </a:blip>
          <a:srcRect b="13556"/>
          <a:stretch/>
        </p:blipFill>
        <p:spPr>
          <a:xfrm>
            <a:off x="5513135" y="1825631"/>
            <a:ext cx="6036145" cy="380063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4"/>
          <p:cNvSpPr txBox="1"/>
          <p:nvPr/>
        </p:nvSpPr>
        <p:spPr>
          <a:xfrm>
            <a:off x="8147697" y="5934680"/>
            <a:ext cx="2597378" cy="71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Radford et al., 2019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from talktotransformer.com</a:t>
            </a: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470" name="Google Shape;470;p44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471" name="Google Shape;471;p4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79" name="Google Shape;479;p45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Language Generation</a:t>
            </a:r>
            <a:endParaRPr/>
          </a:p>
        </p:txBody>
      </p:sp>
      <p:pic>
        <p:nvPicPr>
          <p:cNvPr id="480" name="Google Shape;48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600200"/>
            <a:ext cx="5334000" cy="365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1200" y="1828799"/>
            <a:ext cx="5704823" cy="3200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Machine Translation</a:t>
            </a:r>
            <a:endParaRPr/>
          </a:p>
        </p:txBody>
      </p:sp>
      <p:sp>
        <p:nvSpPr>
          <p:cNvPr id="487" name="Google Shape;487;p46"/>
          <p:cNvSpPr txBox="1"/>
          <p:nvPr/>
        </p:nvSpPr>
        <p:spPr>
          <a:xfrm>
            <a:off x="1096617" y="1825631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a conditional generative model  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P(English text | Urdu text).</a:t>
            </a:r>
            <a:endParaRPr/>
          </a:p>
        </p:txBody>
      </p:sp>
      <p:pic>
        <p:nvPicPr>
          <p:cNvPr id="488" name="Google Shape;48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6617" y="2639250"/>
            <a:ext cx="7565397" cy="38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6"/>
          <p:cNvSpPr txBox="1"/>
          <p:nvPr/>
        </p:nvSpPr>
        <p:spPr>
          <a:xfrm>
            <a:off x="8982311" y="6221371"/>
            <a:ext cx="2753895" cy="30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from Google AI research blog.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492" name="Google Shape;492;p4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Deep Fakes &amp; Face Swapping</a:t>
            </a:r>
            <a:endParaRPr/>
          </a:p>
        </p:txBody>
      </p:sp>
      <p:pic>
        <p:nvPicPr>
          <p:cNvPr id="498" name="Google Shape;498;p47" descr="A picture containing person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724" y="1805759"/>
            <a:ext cx="4874168" cy="324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 descr="A painting of a person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1274" y="1826019"/>
            <a:ext cx="2134852" cy="32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4689" y="1832452"/>
            <a:ext cx="3718102" cy="322275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7"/>
          <p:cNvSpPr txBox="1"/>
          <p:nvPr/>
        </p:nvSpPr>
        <p:spPr>
          <a:xfrm>
            <a:off x="1767315" y="5501389"/>
            <a:ext cx="865737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you recognize anyone you know in these pictures?</a:t>
            </a:r>
            <a:endParaRPr/>
          </a:p>
        </p:txBody>
      </p:sp>
      <p:sp>
        <p:nvSpPr>
          <p:cNvPr id="502" name="Google Shape;502;p4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Translation</a:t>
            </a:r>
            <a:endParaRPr/>
          </a:p>
        </p:txBody>
      </p:sp>
      <p:pic>
        <p:nvPicPr>
          <p:cNvPr id="511" name="Google Shape;511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83" y="2661998"/>
            <a:ext cx="10040244" cy="286864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8"/>
          <p:cNvSpPr txBox="1"/>
          <p:nvPr/>
        </p:nvSpPr>
        <p:spPr>
          <a:xfrm>
            <a:off x="644577" y="1825631"/>
            <a:ext cx="1096764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Horse-to-zebra translation using a model 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P(zebra images | horse images).</a:t>
            </a:r>
            <a:endParaRPr/>
          </a:p>
        </p:txBody>
      </p:sp>
      <p:sp>
        <p:nvSpPr>
          <p:cNvPr id="513" name="Google Shape;513;p48"/>
          <p:cNvSpPr txBox="1"/>
          <p:nvPr/>
        </p:nvSpPr>
        <p:spPr>
          <a:xfrm>
            <a:off x="9575059" y="5813456"/>
            <a:ext cx="1275349" cy="50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Zhu et al</a:t>
            </a:r>
            <a:r>
              <a:rPr lang="en-US" sz="1351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., </a:t>
            </a:r>
            <a:r>
              <a:rPr lang="en-US" sz="135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15" name="Google Shape;515;p48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516" name="Google Shape;516;p4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Translation</a:t>
            </a:r>
            <a:endParaRPr/>
          </a:p>
        </p:txBody>
      </p:sp>
      <p:sp>
        <p:nvSpPr>
          <p:cNvPr id="523" name="Google Shape;523;p49"/>
          <p:cNvSpPr txBox="1"/>
          <p:nvPr/>
        </p:nvSpPr>
        <p:spPr>
          <a:xfrm>
            <a:off x="719528" y="1593619"/>
            <a:ext cx="11602372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Dog-to-cat image translation using a model  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P(cat images | dog images)</a:t>
            </a:r>
            <a:endParaRPr/>
          </a:p>
        </p:txBody>
      </p:sp>
      <p:pic>
        <p:nvPicPr>
          <p:cNvPr id="524" name="Google Shape;52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5900" y="2155540"/>
            <a:ext cx="8559800" cy="42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527" name="Google Shape;527;p4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0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Failure Modes of Image Translation</a:t>
            </a:r>
            <a:endParaRPr/>
          </a:p>
        </p:txBody>
      </p:sp>
      <p:pic>
        <p:nvPicPr>
          <p:cNvPr id="533" name="Google Shape;53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4243" y="1513983"/>
            <a:ext cx="6643523" cy="497889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535" name="Google Shape;535;p5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536" name="Google Shape;536;p5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Decision-Making: Planning</a:t>
            </a:r>
            <a:endParaRPr/>
          </a:p>
        </p:txBody>
      </p:sp>
      <p:sp>
        <p:nvSpPr>
          <p:cNvPr id="543" name="Google Shape;543;p51"/>
          <p:cNvSpPr txBox="1"/>
          <p:nvPr/>
        </p:nvSpPr>
        <p:spPr>
          <a:xfrm>
            <a:off x="7013795" y="2728210"/>
            <a:ext cx="4701751" cy="348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agent can use a generative model of the world to plan its actions.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 the model predicts the scene from different views. This helps the agent decide how to move in this simulated environement.</a:t>
            </a:r>
            <a:endParaRPr/>
          </a:p>
        </p:txBody>
      </p:sp>
      <p:pic>
        <p:nvPicPr>
          <p:cNvPr id="544" name="Google Shape;54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447801"/>
            <a:ext cx="6289107" cy="493520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546" name="Google Shape;546;p5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547" name="Google Shape;547;p5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branch of artificial intelligence that </a:t>
            </a:r>
            <a:r>
              <a:rPr lang="en-US">
                <a:solidFill>
                  <a:srgbClr val="FF0000"/>
                </a:solidFill>
              </a:rPr>
              <a:t>enables systems to learn and improve from experience </a:t>
            </a:r>
            <a:r>
              <a:rPr lang="en-US"/>
              <a:t>without being explicitly programmed.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Key Components: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Data: </a:t>
            </a:r>
            <a:r>
              <a:rPr lang="en-US">
                <a:solidFill>
                  <a:srgbClr val="00B0F0"/>
                </a:solidFill>
              </a:rPr>
              <a:t>Essential for training models</a:t>
            </a:r>
            <a:r>
              <a:rPr lang="en-US"/>
              <a:t>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Algorithms: </a:t>
            </a:r>
            <a:r>
              <a:rPr lang="en-US">
                <a:solidFill>
                  <a:srgbClr val="00B0F0"/>
                </a:solidFill>
              </a:rPr>
              <a:t>Learn from data </a:t>
            </a:r>
            <a:r>
              <a:rPr lang="en-US"/>
              <a:t>to make predictions or decisions.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Types of Machine Learning: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Supervised Learning</a:t>
            </a:r>
            <a:r>
              <a:rPr lang="en-US"/>
              <a:t>: Learning with labeled data.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Unsupervised Learning: </a:t>
            </a:r>
            <a:r>
              <a:rPr lang="en-US"/>
              <a:t>Learning from unlabeled data to find patterns.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Reinforcement Learning: </a:t>
            </a:r>
            <a:r>
              <a:rPr lang="en-US"/>
              <a:t>Learning by trial and error to achieve a goal.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What is Machine Learning?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What Are Generative Models Useful For?</a:t>
            </a:r>
            <a:endParaRPr/>
          </a:p>
        </p:txBody>
      </p:sp>
      <p:pic>
        <p:nvPicPr>
          <p:cNvPr id="553" name="Google Shape;55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41551"/>
            <a:ext cx="2438400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1623" y="1993900"/>
            <a:ext cx="57277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2"/>
          <p:cNvSpPr/>
          <p:nvPr/>
        </p:nvSpPr>
        <p:spPr>
          <a:xfrm>
            <a:off x="7480831" y="1738656"/>
            <a:ext cx="2951329" cy="31254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50521" y="1993900"/>
            <a:ext cx="3657600" cy="2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2"/>
          <p:cNvSpPr/>
          <p:nvPr/>
        </p:nvSpPr>
        <p:spPr>
          <a:xfrm>
            <a:off x="7633227" y="1891056"/>
            <a:ext cx="1060403" cy="6164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2"/>
          <p:cNvSpPr txBox="1"/>
          <p:nvPr/>
        </p:nvSpPr>
        <p:spPr>
          <a:xfrm>
            <a:off x="387295" y="5080579"/>
            <a:ext cx="334021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 and Manipulation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Resolution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Processing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Enhancement</a:t>
            </a:r>
            <a:endParaRPr/>
          </a:p>
        </p:txBody>
      </p:sp>
      <p:sp>
        <p:nvSpPr>
          <p:cNvPr id="559" name="Google Shape;559;p52"/>
          <p:cNvSpPr txBox="1"/>
          <p:nvPr/>
        </p:nvSpPr>
        <p:spPr>
          <a:xfrm>
            <a:off x="4399223" y="5080579"/>
            <a:ext cx="279005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Learning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Style Transfer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Translation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generation</a:t>
            </a:r>
            <a:endParaRPr/>
          </a:p>
        </p:txBody>
      </p:sp>
      <p:sp>
        <p:nvSpPr>
          <p:cNvPr id="560" name="Google Shape;560;p52"/>
          <p:cNvSpPr txBox="1"/>
          <p:nvPr/>
        </p:nvSpPr>
        <p:spPr>
          <a:xfrm>
            <a:off x="9031294" y="5080579"/>
            <a:ext cx="208832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Decision-Making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Imitation Learning</a:t>
            </a:r>
            <a:endParaRPr/>
          </a:p>
        </p:txBody>
      </p:sp>
      <p:sp>
        <p:nvSpPr>
          <p:cNvPr id="561" name="Google Shape;561;p52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562" name="Google Shape;562;p52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563" name="Google Shape;563;p52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>
            <a:spLocks noGrp="1"/>
          </p:cNvSpPr>
          <p:nvPr>
            <p:ph type="title"/>
          </p:nvPr>
        </p:nvSpPr>
        <p:spPr>
          <a:xfrm>
            <a:off x="1908381" y="386044"/>
            <a:ext cx="7274554" cy="58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975" rIns="0" bIns="0" anchor="ctr" anchorCtr="0">
            <a:spAutoFit/>
          </a:bodyPr>
          <a:lstStyle/>
          <a:p>
            <a:pPr marL="25168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Learning a Generative Model</a:t>
            </a:r>
            <a:endParaRPr/>
          </a:p>
        </p:txBody>
      </p:sp>
      <p:pic>
        <p:nvPicPr>
          <p:cNvPr id="569" name="Google Shape;56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1290312"/>
            <a:ext cx="129332" cy="12933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3"/>
          <p:cNvSpPr txBox="1"/>
          <p:nvPr/>
        </p:nvSpPr>
        <p:spPr>
          <a:xfrm>
            <a:off x="2326666" y="1148755"/>
            <a:ext cx="6433937" cy="32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 are given a training set of examples, e.g., images of dogs</a:t>
            </a:r>
            <a:endParaRPr sz="198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1" name="Google Shape;57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800" y="1752600"/>
            <a:ext cx="5826599" cy="237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4124640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9450" y="4575984"/>
            <a:ext cx="104215" cy="10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9450" y="5177726"/>
            <a:ext cx="104215" cy="1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3"/>
          <p:cNvSpPr txBox="1"/>
          <p:nvPr/>
        </p:nvSpPr>
        <p:spPr>
          <a:xfrm>
            <a:off x="2276331" y="3857733"/>
            <a:ext cx="7821895" cy="226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9725" rIns="0" bIns="0" anchor="t" anchorCtr="0">
            <a:spAutoFit/>
          </a:bodyPr>
          <a:lstStyle/>
          <a:p>
            <a:pPr marL="624156" marR="0" lvl="0" indent="-549912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 want to learn a probability distribution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over images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such that</a:t>
            </a:r>
            <a:endParaRPr sz="198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24156" marR="110737" lvl="0" indent="0" algn="l" rtl="0">
              <a:spcBef>
                <a:spcPts val="971"/>
              </a:spcBef>
              <a:spcAft>
                <a:spcPts val="0"/>
              </a:spcAft>
              <a:buNone/>
            </a:pPr>
            <a:r>
              <a:rPr lang="en-US" sz="1982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Generation: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we sample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81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en-US" sz="1982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∼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),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81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should look like a dog  (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sampling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98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24156" marR="266776" lvl="0" indent="0" algn="l" rtl="0">
              <a:lnSpc>
                <a:spcPct val="119979"/>
              </a:lnSpc>
              <a:spcBef>
                <a:spcPts val="69"/>
              </a:spcBef>
              <a:spcAft>
                <a:spcPts val="0"/>
              </a:spcAft>
              <a:buNone/>
            </a:pPr>
            <a:r>
              <a:rPr lang="en-US" sz="1982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 learning: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 should be able to learn what these  images have in common, e.g., ears, tail, etc. (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98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5503" marR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First step: how to represent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/>
          </a:p>
        </p:txBody>
      </p:sp>
      <p:pic>
        <p:nvPicPr>
          <p:cNvPr id="576" name="Google Shape;576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85216" y="5904801"/>
            <a:ext cx="129332" cy="129332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3"/>
          <p:cNvSpPr txBox="1">
            <a:spLocks noGrp="1"/>
          </p:cNvSpPr>
          <p:nvPr>
            <p:ph type="dt" idx="4294967295"/>
          </p:nvPr>
        </p:nvSpPr>
        <p:spPr>
          <a:xfrm>
            <a:off x="140665" y="3351784"/>
            <a:ext cx="1255395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1/20/2025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8" name="Google Shape;578;p53"/>
          <p:cNvSpPr txBox="1">
            <a:spLocks noGrp="1"/>
          </p:cNvSpPr>
          <p:nvPr>
            <p:ph type="ftr" idx="4294967295"/>
          </p:nvPr>
        </p:nvSpPr>
        <p:spPr>
          <a:xfrm>
            <a:off x="3794023" y="3351784"/>
            <a:ext cx="342264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Presented by    Dr. Muhammad Nouman Noor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9" name="Google Shape;579;p53"/>
          <p:cNvSpPr txBox="1">
            <a:spLocks noGrp="1"/>
          </p:cNvSpPr>
          <p:nvPr>
            <p:ph type="sldNum" idx="4294967295"/>
          </p:nvPr>
        </p:nvSpPr>
        <p:spPr>
          <a:xfrm>
            <a:off x="4273613" y="3351784"/>
            <a:ext cx="317500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810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41</a:t>
            </a:fld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/ 31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Defining Probabilistic Models of the Data</a:t>
            </a:r>
            <a:endParaRPr dirty="0"/>
          </a:p>
          <a:p>
            <a:pPr marL="342900" lvl="0" indent="-342900" algn="l" rtl="0"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Examples of Probabilistic Models The Curse of Dimensionality</a:t>
            </a:r>
            <a:endParaRPr dirty="0"/>
          </a:p>
          <a:p>
            <a:pPr marL="342900" lvl="0" indent="-342900" algn="l" rtl="0">
              <a:lnSpc>
                <a:spcPct val="84928"/>
              </a:lnSpc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Parameter-Efficient Models Through Conditional Independence Bayesian Networks: An Example of Shallow Generative Models</a:t>
            </a:r>
            <a:endParaRPr dirty="0"/>
          </a:p>
          <a:p>
            <a:pPr marL="342900" lvl="0" indent="-342900" algn="l" rtl="0">
              <a:spcBef>
                <a:spcPts val="1189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Discriminative vs. Generative Models</a:t>
            </a:r>
            <a:endParaRPr dirty="0"/>
          </a:p>
          <a:p>
            <a:pPr marL="342900" lvl="0" indent="-342900" algn="l" rtl="0"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Naive Bayes vs. Logistic Regression Which One to Use?</a:t>
            </a:r>
            <a:endParaRPr dirty="0"/>
          </a:p>
          <a:p>
            <a:pPr marL="342900" lvl="0" indent="-342900" algn="l" rtl="0">
              <a:spcBef>
                <a:spcPts val="967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First Glimpse of Deep Generative Models</a:t>
            </a:r>
            <a:endParaRPr sz="28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165100" algn="l" rtl="0">
              <a:spcBef>
                <a:spcPts val="96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85" name="Google Shape;585;p5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r>
              <a:rPr lang="en-US"/>
              <a:t> / 31</a:t>
            </a:r>
            <a:endParaRPr/>
          </a:p>
        </p:txBody>
      </p:sp>
      <p:sp>
        <p:nvSpPr>
          <p:cNvPr id="586" name="Google Shape;586;p54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3975" rIns="91425" bIns="45700" anchor="ctr" anchorCtr="0">
            <a:noAutofit/>
          </a:bodyPr>
          <a:lstStyle/>
          <a:p>
            <a:pPr marL="25168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Learning a Generative Model</a:t>
            </a:r>
            <a:endParaRPr/>
          </a:p>
        </p:txBody>
      </p:sp>
      <p:sp>
        <p:nvSpPr>
          <p:cNvPr id="587" name="Google Shape;587;p54"/>
          <p:cNvSpPr txBox="1">
            <a:spLocks noGrp="1"/>
          </p:cNvSpPr>
          <p:nvPr>
            <p:ph type="ftr" idx="4294967295"/>
          </p:nvPr>
        </p:nvSpPr>
        <p:spPr>
          <a:xfrm>
            <a:off x="34544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    Dr. Muhammad Nouman Noor</a:t>
            </a:r>
            <a:endParaRPr dirty="0"/>
          </a:p>
        </p:txBody>
      </p:sp>
      <p:sp>
        <p:nvSpPr>
          <p:cNvPr id="588" name="Google Shape;588;p54"/>
          <p:cNvSpPr txBox="1"/>
          <p:nvPr/>
        </p:nvSpPr>
        <p:spPr>
          <a:xfrm>
            <a:off x="2037826" y="4841497"/>
            <a:ext cx="132127" cy="20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 sz="1189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9" name="Google Shape;589;p54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975" rIns="0" bIns="0" anchor="ctr" anchorCtr="0">
            <a:spAutoFit/>
          </a:bodyPr>
          <a:lstStyle/>
          <a:p>
            <a:pPr marL="25168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Probabilistic Models: Basic Discrete Distributions</a:t>
            </a:r>
            <a:endParaRPr/>
          </a:p>
        </p:txBody>
      </p:sp>
      <p:sp>
        <p:nvSpPr>
          <p:cNvPr id="595" name="Google Shape;595;p55"/>
          <p:cNvSpPr txBox="1">
            <a:spLocks noGrp="1"/>
          </p:cNvSpPr>
          <p:nvPr>
            <p:ph type="dt" idx="4294967295"/>
          </p:nvPr>
        </p:nvSpPr>
        <p:spPr>
          <a:xfrm>
            <a:off x="0" y="3351213"/>
            <a:ext cx="1254125" cy="1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1/20/2025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6" name="Google Shape;596;p55"/>
          <p:cNvSpPr txBox="1">
            <a:spLocks noGrp="1"/>
          </p:cNvSpPr>
          <p:nvPr>
            <p:ph type="ftr" idx="4294967295"/>
          </p:nvPr>
        </p:nvSpPr>
        <p:spPr>
          <a:xfrm>
            <a:off x="0" y="3351213"/>
            <a:ext cx="342900" cy="1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Presented by    Dr. Muhammad Nouman Noor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7" name="Google Shape;597;p55"/>
          <p:cNvSpPr txBox="1">
            <a:spLocks noGrp="1"/>
          </p:cNvSpPr>
          <p:nvPr>
            <p:ph type="sldNum" idx="4294967295"/>
          </p:nvPr>
        </p:nvSpPr>
        <p:spPr>
          <a:xfrm>
            <a:off x="0" y="3351213"/>
            <a:ext cx="317500" cy="1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810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43</a:t>
            </a:fld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/ 31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8" name="Google Shape;59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1967706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9450" y="2343850"/>
            <a:ext cx="104215" cy="10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9450" y="2644720"/>
            <a:ext cx="104215" cy="10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9450" y="2945592"/>
            <a:ext cx="104215" cy="10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9450" y="3246464"/>
            <a:ext cx="104215" cy="1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5"/>
          <p:cNvSpPr txBox="1"/>
          <p:nvPr/>
        </p:nvSpPr>
        <p:spPr>
          <a:xfrm>
            <a:off x="2492081" y="1706678"/>
            <a:ext cx="6670506" cy="206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725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Bernoulli distribution: (biased) coin flip</a:t>
            </a:r>
            <a:endParaRPr sz="218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73821" marR="0" lvl="0" indent="0" algn="l" rtl="0">
              <a:lnSpc>
                <a:spcPct val="119979"/>
              </a:lnSpc>
              <a:spcBef>
                <a:spcPts val="347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Domain: </a:t>
            </a:r>
            <a:r>
              <a:rPr lang="en-US" sz="1982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Heads</a:t>
            </a:r>
            <a:r>
              <a:rPr lang="en-US" sz="1982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Tails</a:t>
            </a:r>
            <a:r>
              <a:rPr lang="en-US" sz="1982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982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573821" marR="10067" lvl="0" indent="0" algn="l" rtl="0">
              <a:lnSpc>
                <a:spcPct val="119979"/>
              </a:lnSpc>
              <a:spcBef>
                <a:spcPts val="79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Specify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Heads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Then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Tails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1 </a:t>
            </a:r>
            <a:r>
              <a:rPr lang="en-US" sz="1982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 Write: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US" sz="1982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∼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 : </a:t>
            </a:r>
            <a:r>
              <a:rPr lang="en-US" sz="1982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only one parameter p</a:t>
            </a:r>
            <a:endParaRPr sz="1982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73821" marR="0" lvl="0" indent="0" algn="l" rtl="0">
              <a:lnSpc>
                <a:spcPct val="114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Sampling: flip a (biased) coin</a:t>
            </a:r>
            <a:endParaRPr sz="198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168" marR="0" lvl="0" indent="0" algn="l" rtl="0">
              <a:spcBef>
                <a:spcPts val="386"/>
              </a:spcBef>
              <a:spcAft>
                <a:spcPts val="0"/>
              </a:spcAft>
              <a:buNone/>
            </a:pPr>
            <a:r>
              <a:rPr lang="en-US" sz="218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Categorical distribution: (biased) </a:t>
            </a:r>
            <a:r>
              <a:rPr lang="en-US" sz="218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18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-sided dice</a:t>
            </a:r>
            <a:endParaRPr sz="218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4" name="Google Shape;604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5216" y="3597444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9450" y="3973588"/>
            <a:ext cx="104215" cy="1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5"/>
          <p:cNvSpPr txBox="1"/>
          <p:nvPr/>
        </p:nvSpPr>
        <p:spPr>
          <a:xfrm>
            <a:off x="2875786" y="3806917"/>
            <a:ext cx="2226019" cy="32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Domain: </a:t>
            </a:r>
            <a:r>
              <a:rPr lang="en-US" sz="1982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1982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982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1982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982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982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07" name="Google Shape;607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9450" y="4274458"/>
            <a:ext cx="104215" cy="1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5"/>
          <p:cNvSpPr txBox="1"/>
          <p:nvPr/>
        </p:nvSpPr>
        <p:spPr>
          <a:xfrm>
            <a:off x="6471466" y="3919741"/>
            <a:ext cx="315846" cy="32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198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5"/>
          <p:cNvSpPr txBox="1"/>
          <p:nvPr/>
        </p:nvSpPr>
        <p:spPr>
          <a:xfrm>
            <a:off x="2825452" y="4107787"/>
            <a:ext cx="4717549" cy="32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7550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Specify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081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such that	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081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1</a:t>
            </a:r>
            <a:endParaRPr sz="198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0" name="Google Shape;61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9450" y="4575330"/>
            <a:ext cx="104215" cy="1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5"/>
          <p:cNvSpPr txBox="1"/>
          <p:nvPr/>
        </p:nvSpPr>
        <p:spPr>
          <a:xfrm>
            <a:off x="2800284" y="4408660"/>
            <a:ext cx="5353116" cy="65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100670" marR="8557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Write: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 </a:t>
            </a:r>
            <a:r>
              <a:rPr lang="en-US" sz="1982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∼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08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1982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982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1982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081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: </a:t>
            </a:r>
            <a:r>
              <a:rPr lang="en-US" sz="1982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m-1 parameters</a:t>
            </a:r>
            <a:endParaRPr/>
          </a:p>
          <a:p>
            <a:pPr marL="100670" marR="85570" lvl="0" indent="0" algn="l" rtl="0">
              <a:spcBef>
                <a:spcPts val="188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Sampling: roll a (biased) die</a:t>
            </a:r>
            <a:endParaRPr sz="198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2" name="Google Shape;612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9450" y="4876200"/>
            <a:ext cx="104215" cy="10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6"/>
          <p:cNvSpPr txBox="1">
            <a:spLocks noGrp="1"/>
          </p:cNvSpPr>
          <p:nvPr>
            <p:ph type="title"/>
          </p:nvPr>
        </p:nvSpPr>
        <p:spPr>
          <a:xfrm>
            <a:off x="1528195" y="267870"/>
            <a:ext cx="8281192" cy="11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975" rIns="0" bIns="0" anchor="ctr" anchorCtr="0">
            <a:spAutoFit/>
          </a:bodyPr>
          <a:lstStyle/>
          <a:p>
            <a:pPr marL="25168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Probabilistic Models: A Multi-Variate Joint Distribution</a:t>
            </a:r>
            <a:endParaRPr/>
          </a:p>
        </p:txBody>
      </p:sp>
      <p:sp>
        <p:nvSpPr>
          <p:cNvPr id="618" name="Google Shape;618;p56"/>
          <p:cNvSpPr txBox="1"/>
          <p:nvPr/>
        </p:nvSpPr>
        <p:spPr>
          <a:xfrm>
            <a:off x="605648" y="1933320"/>
            <a:ext cx="8325365" cy="177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825" rIns="0" bIns="0" anchor="t" anchorCtr="0">
            <a:spAutoFit/>
          </a:bodyPr>
          <a:lstStyle/>
          <a:p>
            <a:pPr marL="368068" marR="10067" lvl="0" indent="-34290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0"/>
              <a:buFont typeface="Arial"/>
              <a:buChar char="•"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Suppose we want to define a </a:t>
            </a:r>
            <a:r>
              <a:rPr lang="en-US" sz="2180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distribution over one pixel in an image.  We use three discrete random variables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sz="21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6721" marR="2482783" lvl="0" indent="-342900" algn="l" rtl="0">
              <a:lnSpc>
                <a:spcPct val="103099"/>
              </a:lnSpc>
              <a:spcBef>
                <a:spcPts val="99"/>
              </a:spcBef>
              <a:spcAft>
                <a:spcPts val="0"/>
              </a:spcAft>
              <a:buClr>
                <a:schemeClr val="dk1"/>
              </a:buClr>
              <a:buSzPts val="2180"/>
              <a:buFont typeface="Arial"/>
              <a:buChar char="•"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Red Channel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Val(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255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 </a:t>
            </a:r>
            <a:endParaRPr sz="218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916721" marR="2482783" lvl="0" indent="-342900" algn="l" rtl="0">
              <a:lnSpc>
                <a:spcPct val="103099"/>
              </a:lnSpc>
              <a:spcBef>
                <a:spcPts val="99"/>
              </a:spcBef>
              <a:spcAft>
                <a:spcPts val="0"/>
              </a:spcAft>
              <a:buClr>
                <a:schemeClr val="dk1"/>
              </a:buClr>
              <a:buSzPts val="2180"/>
              <a:buFont typeface="Arial"/>
              <a:buChar char="•"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Green Channel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Val(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255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218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916721" marR="2482783" lvl="0" indent="-342900" algn="l" rtl="0">
              <a:lnSpc>
                <a:spcPct val="103099"/>
              </a:lnSpc>
              <a:spcBef>
                <a:spcPts val="99"/>
              </a:spcBef>
              <a:spcAft>
                <a:spcPts val="0"/>
              </a:spcAft>
              <a:buClr>
                <a:schemeClr val="dk1"/>
              </a:buClr>
              <a:buSzPts val="2180"/>
              <a:buFont typeface="Arial"/>
              <a:buChar char="•"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Blue Channel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Val(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255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218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19" name="Google Shape;61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8678" y="1646488"/>
            <a:ext cx="3447134" cy="251334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6"/>
          <p:cNvSpPr txBox="1"/>
          <p:nvPr/>
        </p:nvSpPr>
        <p:spPr>
          <a:xfrm>
            <a:off x="466048" y="4158274"/>
            <a:ext cx="9592352" cy="188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825" rIns="0" bIns="0" anchor="t" anchorCtr="0">
            <a:spAutoFit/>
          </a:bodyPr>
          <a:lstStyle/>
          <a:p>
            <a:pPr marL="368068" marR="10067" lvl="0" indent="-342900" algn="just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0"/>
              <a:buFont typeface="Arial"/>
              <a:buChar char="•"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Sampling from the joint distribution 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∼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randomly  generates a color for the pixel. </a:t>
            </a:r>
            <a:endParaRPr sz="21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68068" marR="10067" lvl="0" indent="-342900" algn="just" rtl="0">
              <a:lnSpc>
                <a:spcPct val="102600"/>
              </a:lnSpc>
              <a:spcBef>
                <a:spcPts val="109"/>
              </a:spcBef>
              <a:spcAft>
                <a:spcPts val="0"/>
              </a:spcAft>
              <a:buClr>
                <a:srgbClr val="0070C0"/>
              </a:buClr>
              <a:buSzPts val="2180"/>
              <a:buFont typeface="Arial"/>
              <a:buChar char="•"/>
            </a:pPr>
            <a:r>
              <a:rPr lang="en-US" sz="218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How many parameters do we need to  specify the joint distribution </a:t>
            </a:r>
            <a:r>
              <a:rPr lang="en-US" sz="218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18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218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sz="218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218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sz="2180" i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18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218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180" i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18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218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18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)?</a:t>
            </a:r>
            <a:endParaRPr sz="218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00917" marR="0" lvl="0" indent="0" algn="ctr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256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256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∗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256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21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1" name="Google Shape;621;p56"/>
          <p:cNvSpPr txBox="1">
            <a:spLocks noGrp="1"/>
          </p:cNvSpPr>
          <p:nvPr>
            <p:ph type="dt" idx="10"/>
          </p:nvPr>
        </p:nvSpPr>
        <p:spPr>
          <a:xfrm>
            <a:off x="140665" y="3351784"/>
            <a:ext cx="1255395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1/20/2025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2" name="Google Shape;622;p56"/>
          <p:cNvSpPr txBox="1">
            <a:spLocks noGrp="1"/>
          </p:cNvSpPr>
          <p:nvPr>
            <p:ph type="ftr" idx="11"/>
          </p:nvPr>
        </p:nvSpPr>
        <p:spPr>
          <a:xfrm>
            <a:off x="3794023" y="3351784"/>
            <a:ext cx="342264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Presented by    Dr. Muhammad Nouman Noor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3" name="Google Shape;623;p56"/>
          <p:cNvSpPr txBox="1">
            <a:spLocks noGrp="1"/>
          </p:cNvSpPr>
          <p:nvPr>
            <p:ph type="sldNum" idx="12"/>
          </p:nvPr>
        </p:nvSpPr>
        <p:spPr>
          <a:xfrm>
            <a:off x="4273613" y="3351784"/>
            <a:ext cx="317500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44</a:t>
            </a:fld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/ 31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7"/>
          <p:cNvSpPr txBox="1">
            <a:spLocks noGrp="1"/>
          </p:cNvSpPr>
          <p:nvPr>
            <p:ph type="title"/>
          </p:nvPr>
        </p:nvSpPr>
        <p:spPr>
          <a:xfrm>
            <a:off x="228600" y="195729"/>
            <a:ext cx="10832135" cy="58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975" rIns="0" bIns="0" anchor="ctr" anchorCtr="0">
            <a:spAutoFit/>
          </a:bodyPr>
          <a:lstStyle/>
          <a:p>
            <a:pPr marL="25168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The Curse of Dimensionality in Probabilistic Models</a:t>
            </a:r>
            <a:endParaRPr/>
          </a:p>
        </p:txBody>
      </p:sp>
      <p:sp>
        <p:nvSpPr>
          <p:cNvPr id="629" name="Google Shape;629;p57"/>
          <p:cNvSpPr txBox="1"/>
          <p:nvPr/>
        </p:nvSpPr>
        <p:spPr>
          <a:xfrm>
            <a:off x="1777573" y="803729"/>
            <a:ext cx="8320201" cy="3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5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Suppose we want to model a BW image of digit with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28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28 pixels.</a:t>
            </a:r>
            <a:endParaRPr sz="21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0" name="Google Shape;63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0061" y="1305164"/>
            <a:ext cx="5209324" cy="165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5216" y="3430989"/>
            <a:ext cx="129332" cy="129332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7"/>
          <p:cNvSpPr txBox="1"/>
          <p:nvPr/>
        </p:nvSpPr>
        <p:spPr>
          <a:xfrm>
            <a:off x="2225998" y="3265614"/>
            <a:ext cx="8243442" cy="106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825" rIns="0" bIns="0" anchor="t" anchorCtr="0">
            <a:spAutoFit/>
          </a:bodyPr>
          <a:lstStyle/>
          <a:p>
            <a:pPr marL="125837" marR="110737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Pixels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are modeled as binary (Bernoulli) random variables,  i.e., Val(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r>
              <a:rPr lang="en-US" sz="21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1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5837" marR="0" lvl="0" indent="0" algn="l" rtl="0">
              <a:spcBef>
                <a:spcPts val="178"/>
              </a:spcBef>
              <a:spcAft>
                <a:spcPts val="0"/>
              </a:spcAft>
              <a:buNone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 many possible states?</a:t>
            </a:r>
            <a:endParaRPr sz="21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3" name="Google Shape;633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5216" y="4126905"/>
            <a:ext cx="129332" cy="12933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 txBox="1"/>
          <p:nvPr/>
        </p:nvSpPr>
        <p:spPr>
          <a:xfrm>
            <a:off x="5136382" y="4455786"/>
            <a:ext cx="2339270" cy="3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5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</a:t>
            </a:r>
            <a:r>
              <a:rPr lang="en-US" sz="218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 </a:t>
            </a:r>
            <a:r>
              <a:rPr lang="en-US" sz="218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</a:t>
            </a:r>
            <a:r>
              <a:rPr lang="en-US" sz="218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×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· </a:t>
            </a:r>
            <a:r>
              <a:rPr lang="en-US" sz="218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2180" u="sng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 ×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= 2</a:t>
            </a:r>
            <a:endParaRPr sz="21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5" name="Google Shape;635;p57"/>
          <p:cNvSpPr txBox="1"/>
          <p:nvPr/>
        </p:nvSpPr>
        <p:spPr>
          <a:xfrm>
            <a:off x="7615733" y="4295753"/>
            <a:ext cx="161069" cy="26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58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7"/>
          <p:cNvSpPr txBox="1"/>
          <p:nvPr/>
        </p:nvSpPr>
        <p:spPr>
          <a:xfrm>
            <a:off x="2426218" y="4888920"/>
            <a:ext cx="8030781" cy="154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0" marR="405198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1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</a:t>
            </a:r>
            <a:endParaRPr sz="158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99"/>
              </a:spcBef>
              <a:spcAft>
                <a:spcPts val="0"/>
              </a:spcAft>
              <a:buNone/>
            </a:pPr>
            <a:endParaRPr sz="148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5837" marR="0" lvl="0" indent="0" algn="l" rtl="0"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Sampling from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generates an image</a:t>
            </a:r>
            <a:endParaRPr sz="21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5837" marR="110737" lvl="0" indent="0" algn="l" rtl="0">
              <a:lnSpc>
                <a:spcPct val="102699"/>
              </a:lnSpc>
              <a:spcBef>
                <a:spcPts val="109"/>
              </a:spcBef>
              <a:spcAft>
                <a:spcPts val="0"/>
              </a:spcAft>
              <a:buNone/>
            </a:pPr>
            <a:r>
              <a:rPr lang="en-US" sz="2180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How many parameters to specify the joint distribution </a:t>
            </a:r>
            <a:r>
              <a:rPr lang="en-US" sz="2180" i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180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2180" i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aseline="-25000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2180" i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en-US" sz="2180" i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i="1" baseline="-25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180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) 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binary pixels? </a:t>
            </a:r>
            <a:r>
              <a:rPr lang="en-US" sz="218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2378" i="1" baseline="30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18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− </a:t>
            </a:r>
            <a:r>
              <a:rPr lang="en-US" sz="218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1 (exponential) =&gt; curse of dimensionality</a:t>
            </a:r>
            <a:endParaRPr sz="218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7" name="Google Shape;637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5216" y="5568394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85216" y="5923324"/>
            <a:ext cx="129332" cy="12933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7"/>
          <p:cNvSpPr txBox="1">
            <a:spLocks noGrp="1"/>
          </p:cNvSpPr>
          <p:nvPr>
            <p:ph type="dt" idx="10"/>
          </p:nvPr>
        </p:nvSpPr>
        <p:spPr>
          <a:xfrm>
            <a:off x="140665" y="3351784"/>
            <a:ext cx="1255395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1/20/2025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0" name="Google Shape;640;p57"/>
          <p:cNvSpPr txBox="1">
            <a:spLocks noGrp="1"/>
          </p:cNvSpPr>
          <p:nvPr>
            <p:ph type="ftr" idx="11"/>
          </p:nvPr>
        </p:nvSpPr>
        <p:spPr>
          <a:xfrm>
            <a:off x="3794023" y="3351784"/>
            <a:ext cx="342264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Presented by    Dr. Muhammad Nouman Noor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1" name="Google Shape;641;p57"/>
          <p:cNvSpPr txBox="1">
            <a:spLocks noGrp="1"/>
          </p:cNvSpPr>
          <p:nvPr>
            <p:ph type="sldNum" idx="12"/>
          </p:nvPr>
        </p:nvSpPr>
        <p:spPr>
          <a:xfrm>
            <a:off x="4273613" y="3351784"/>
            <a:ext cx="317500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45</a:t>
            </a:fld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/ 31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8"/>
          <p:cNvSpPr txBox="1">
            <a:spLocks noGrp="1"/>
          </p:cNvSpPr>
          <p:nvPr>
            <p:ph type="title"/>
          </p:nvPr>
        </p:nvSpPr>
        <p:spPr>
          <a:xfrm>
            <a:off x="457200" y="424146"/>
            <a:ext cx="11290413" cy="554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25" rIns="0" bIns="0" anchor="ctr" anchorCtr="0">
            <a:spAutoFit/>
          </a:bodyPr>
          <a:lstStyle/>
          <a:p>
            <a:pPr marL="25168" marR="10067" lvl="0" indent="0" algn="ctr" rtl="0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Parameter-Efficient Models Through Independence</a:t>
            </a:r>
            <a:endParaRPr/>
          </a:p>
        </p:txBody>
      </p:sp>
      <p:pic>
        <p:nvPicPr>
          <p:cNvPr id="647" name="Google Shape;64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1526806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2987824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5216" y="3326167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9450" y="3677121"/>
            <a:ext cx="104215" cy="10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216" y="4030466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85216" y="4368811"/>
            <a:ext cx="129332" cy="1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59450" y="4719763"/>
            <a:ext cx="104215" cy="1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8"/>
          <p:cNvSpPr txBox="1"/>
          <p:nvPr/>
        </p:nvSpPr>
        <p:spPr>
          <a:xfrm>
            <a:off x="2200830" y="1361428"/>
            <a:ext cx="8211983" cy="35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50" rIns="0" bIns="0" anchor="t" anchorCtr="0">
            <a:spAutoFit/>
          </a:bodyPr>
          <a:lstStyle/>
          <a:p>
            <a:pPr marL="1510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are independent, then</a:t>
            </a:r>
            <a:endParaRPr sz="21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120369" marR="0" lvl="0" indent="0" algn="l" rtl="0">
              <a:spcBef>
                <a:spcPts val="1645"/>
              </a:spcBef>
              <a:spcAft>
                <a:spcPts val="0"/>
              </a:spcAft>
              <a:buNone/>
            </a:pP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· · ·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/>
          </a:p>
          <a:p>
            <a:pPr marL="0" marR="0" lvl="0" indent="0" algn="l" rtl="0">
              <a:spcBef>
                <a:spcPts val="79"/>
              </a:spcBef>
              <a:spcAft>
                <a:spcPts val="0"/>
              </a:spcAft>
              <a:buNone/>
            </a:pPr>
            <a:endParaRPr sz="3765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510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 many possible states? 2</a:t>
            </a:r>
            <a:r>
              <a:rPr lang="en-US" sz="2378" i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2378" baseline="3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1006" marR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 many parameters to specify the joint distribution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218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. . . ,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)?</a:t>
            </a:r>
            <a:endParaRPr/>
          </a:p>
          <a:p>
            <a:pPr marL="699659" marR="0" lvl="0" indent="0" algn="l" rtl="0">
              <a:spcBef>
                <a:spcPts val="149"/>
              </a:spcBef>
              <a:spcAft>
                <a:spcPts val="0"/>
              </a:spcAft>
              <a:buNone/>
            </a:pP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 many to specify the marginal distribution 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1982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8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)? 1</a:t>
            </a:r>
            <a:endParaRPr sz="198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49747" marR="64175" lvl="0" indent="0" algn="r" rtl="0">
              <a:lnSpc>
                <a:spcPct val="103800"/>
              </a:lnSpc>
              <a:spcBef>
                <a:spcPts val="307"/>
              </a:spcBef>
              <a:spcAft>
                <a:spcPts val="0"/>
              </a:spcAft>
              <a:buNone/>
            </a:pP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2378" i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 </a:t>
            </a:r>
            <a:r>
              <a:rPr lang="en-US" sz="218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entries can be described by just 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18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numbers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(if 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|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Val(</a:t>
            </a:r>
            <a:r>
              <a:rPr lang="en-US" sz="21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378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218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| </a:t>
            </a:r>
            <a:r>
              <a:rPr lang="en-US" sz="21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2)!  Independence assumption is too strong. </a:t>
            </a:r>
            <a:r>
              <a:rPr lang="en-US" sz="218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Model not likely to be useful  </a:t>
            </a:r>
            <a:r>
              <a:rPr lang="en-US" sz="198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example, each pixel chosen independently when we sample from it.</a:t>
            </a:r>
            <a:endParaRPr/>
          </a:p>
        </p:txBody>
      </p:sp>
      <p:pic>
        <p:nvPicPr>
          <p:cNvPr id="655" name="Google Shape;655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87074" y="5181600"/>
            <a:ext cx="3039493" cy="1221906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8"/>
          <p:cNvSpPr txBox="1">
            <a:spLocks noGrp="1"/>
          </p:cNvSpPr>
          <p:nvPr>
            <p:ph type="dt" idx="10"/>
          </p:nvPr>
        </p:nvSpPr>
        <p:spPr>
          <a:xfrm>
            <a:off x="140665" y="3351784"/>
            <a:ext cx="1255395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1/20/2025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7" name="Google Shape;657;p58"/>
          <p:cNvSpPr txBox="1">
            <a:spLocks noGrp="1"/>
          </p:cNvSpPr>
          <p:nvPr>
            <p:ph type="ftr" idx="11"/>
          </p:nvPr>
        </p:nvSpPr>
        <p:spPr>
          <a:xfrm>
            <a:off x="3794023" y="3351784"/>
            <a:ext cx="342264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168" marR="0" lvl="0" indent="0" algn="l" rtl="0">
              <a:lnSpc>
                <a:spcPct val="2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Presented by    Dr. Muhammad Nouman Noor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8" name="Google Shape;658;p58"/>
          <p:cNvSpPr txBox="1">
            <a:spLocks noGrp="1"/>
          </p:cNvSpPr>
          <p:nvPr>
            <p:ph type="sldNum" idx="12"/>
          </p:nvPr>
        </p:nvSpPr>
        <p:spPr>
          <a:xfrm>
            <a:off x="4273613" y="3351784"/>
            <a:ext cx="317500" cy="10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46</a:t>
            </a:fld>
            <a:r>
              <a:rPr lang="en-US" sz="6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/ 31</a:t>
            </a:r>
            <a:endParaRPr sz="600" b="0" i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Chapter 20, Deep Learning, MIT Press, Ian Goodfellow, Yoshua Bengio, Aaron Courville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Lecture slides of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https://www.cs.cornell.edu/~kuleshov/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79" name="Google Shape;679;p6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680" name="Google Shape;680;p6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681" name="Google Shape;681;p6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682" name="Google Shape;682;p60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7200"/>
              <a:buFont typeface="Arial"/>
              <a:buNone/>
            </a:pPr>
            <a:r>
              <a:rPr lang="en-US" sz="7200"/>
              <a:t>Thank You ☺ </a:t>
            </a:r>
            <a:endParaRPr sz="7200"/>
          </a:p>
        </p:txBody>
      </p:sp>
      <p:sp>
        <p:nvSpPr>
          <p:cNvPr id="688" name="Google Shape;688;p61"/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90" name="Google Shape;690;p6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691" name="Google Shape;691;p6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Uses </a:t>
            </a:r>
            <a:r>
              <a:rPr lang="en-US" b="1">
                <a:solidFill>
                  <a:srgbClr val="00B0F0"/>
                </a:solidFill>
              </a:rPr>
              <a:t>complex neural networks </a:t>
            </a:r>
            <a:r>
              <a:rPr lang="en-US"/>
              <a:t>with many layers (deep neural networks).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networks are capable </a:t>
            </a:r>
            <a:r>
              <a:rPr lang="en-US">
                <a:solidFill>
                  <a:srgbClr val="FF0000"/>
                </a:solidFill>
              </a:rPr>
              <a:t>of automatically discovering and learning patterns</a:t>
            </a:r>
            <a:r>
              <a:rPr lang="en-US"/>
              <a:t> in data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Superior performance on tasks like image and speech recognition.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Deep learning models can </a:t>
            </a:r>
            <a:r>
              <a:rPr lang="en-US">
                <a:solidFill>
                  <a:schemeClr val="accent6"/>
                </a:solidFill>
              </a:rPr>
              <a:t>automatically extract and learn features from raw data</a:t>
            </a:r>
            <a:r>
              <a:rPr lang="en-US"/>
              <a:t>, reducing the need for manual feature extraction.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Deep Learning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Machine Learning vs Deep Learning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565" y="1600201"/>
            <a:ext cx="1056887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Machine Learning vs Deep Learning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 l="7317" t="24647" r="6503" b="14612"/>
          <a:stretch/>
        </p:blipFill>
        <p:spPr>
          <a:xfrm>
            <a:off x="1219200" y="1595705"/>
            <a:ext cx="9372600" cy="4530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Artificial Intelligence</a:t>
            </a:r>
            <a:endParaRPr/>
          </a:p>
        </p:txBody>
      </p:sp>
      <p:pic>
        <p:nvPicPr>
          <p:cNvPr id="162" name="Google Shape;162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600200"/>
            <a:ext cx="72644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dt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1/20/2025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Dr. Muhammad Nouman Noor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1981200" y="3009900"/>
            <a:ext cx="7239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Today’s Lecture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2753</Words>
  <Application>Microsoft Office PowerPoint</Application>
  <PresentationFormat>Widescreen</PresentationFormat>
  <Paragraphs>411</Paragraphs>
  <Slides>48</Slides>
  <Notes>48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Arial</vt:lpstr>
      <vt:lpstr>Arial</vt:lpstr>
      <vt:lpstr>Lucida Sans</vt:lpstr>
      <vt:lpstr>Tahoma</vt:lpstr>
      <vt:lpstr>Office Theme</vt:lpstr>
      <vt:lpstr>PowerPoint Presentation</vt:lpstr>
      <vt:lpstr>Goals</vt:lpstr>
      <vt:lpstr>Review of Previous Lecture</vt:lpstr>
      <vt:lpstr>What is Machine Learning?</vt:lpstr>
      <vt:lpstr>Deep Learning</vt:lpstr>
      <vt:lpstr>Machine Learning vs Deep Learning</vt:lpstr>
      <vt:lpstr>Machine Learning vs Deep Learning</vt:lpstr>
      <vt:lpstr>Artificial Intelligence</vt:lpstr>
      <vt:lpstr>Today’s Lecture</vt:lpstr>
      <vt:lpstr>What are Generative Models?</vt:lpstr>
      <vt:lpstr>Discriminative Vs Generative Model</vt:lpstr>
      <vt:lpstr>Discriminative Vs Generative Model</vt:lpstr>
      <vt:lpstr>What are Generative Models?</vt:lpstr>
      <vt:lpstr>What are Generative Models?</vt:lpstr>
      <vt:lpstr>Discriminative vs. Generative Models</vt:lpstr>
      <vt:lpstr>Discriminative vs. Generative Models</vt:lpstr>
      <vt:lpstr>Discriminative vs. Generative Models</vt:lpstr>
      <vt:lpstr>Generative Modeling: A Statistical &amp; Probabilistic Approach</vt:lpstr>
      <vt:lpstr>Deep Generative Models</vt:lpstr>
      <vt:lpstr>PowerPoint Presentation</vt:lpstr>
      <vt:lpstr>Generative Art</vt:lpstr>
      <vt:lpstr>Generative Art</vt:lpstr>
      <vt:lpstr>Generating Photorealistic Human Faces</vt:lpstr>
      <vt:lpstr>Generating Photorealistic Human Faces</vt:lpstr>
      <vt:lpstr>Living Portraits</vt:lpstr>
      <vt:lpstr>Image Enhancement and Super-Resolution</vt:lpstr>
      <vt:lpstr>Representation Learning</vt:lpstr>
      <vt:lpstr>Generating Realistic Human Speech</vt:lpstr>
      <vt:lpstr>Signal Processing and Signal Enhancement</vt:lpstr>
      <vt:lpstr>Language Generation</vt:lpstr>
      <vt:lpstr>PowerPoint Presentation</vt:lpstr>
      <vt:lpstr>Language Generation</vt:lpstr>
      <vt:lpstr>Language Generation</vt:lpstr>
      <vt:lpstr>Machine Translation</vt:lpstr>
      <vt:lpstr>Deep Fakes &amp; Face Swapping</vt:lpstr>
      <vt:lpstr>Image Translation</vt:lpstr>
      <vt:lpstr>Image Translation</vt:lpstr>
      <vt:lpstr>Failure Modes of Image Translation</vt:lpstr>
      <vt:lpstr>Decision-Making: Planning</vt:lpstr>
      <vt:lpstr>What Are Generative Models Useful For?</vt:lpstr>
      <vt:lpstr>Learning a Generative Model</vt:lpstr>
      <vt:lpstr>Learning a Generative Model</vt:lpstr>
      <vt:lpstr>Probabilistic Models: Basic Discrete Distributions</vt:lpstr>
      <vt:lpstr>Probabilistic Models: A Multi-Variate Joint Distribution</vt:lpstr>
      <vt:lpstr>The Curse of Dimensionality in Probabilistic Models</vt:lpstr>
      <vt:lpstr>Parameter-Efficient Models Through Independence</vt:lpstr>
      <vt:lpstr>References</vt:lpstr>
      <vt:lpstr>Thank You ☺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01-243172-020</cp:lastModifiedBy>
  <cp:revision>9</cp:revision>
  <dcterms:modified xsi:type="dcterms:W3CDTF">2025-08-17T18:18:54Z</dcterms:modified>
</cp:coreProperties>
</file>